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5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89348" autoAdjust="0"/>
  </p:normalViewPr>
  <p:slideViewPr>
    <p:cSldViewPr snapToGrid="0" snapToObjects="1">
      <p:cViewPr varScale="1">
        <p:scale>
          <a:sx n="128" d="100"/>
          <a:sy n="128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27FB5-9766-E549-AA37-02165D1EEBC0}" type="datetimeFigureOut">
              <a:rPr lang="es-ES" smtClean="0"/>
              <a:t>8/10/19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F690-B7E5-9F4E-9627-AA264AAB5E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47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68145"/>
            <a:ext cx="7772400" cy="11414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84735"/>
            <a:ext cx="6400800" cy="10615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1665960" y="1274811"/>
            <a:ext cx="5937337" cy="12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05814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6363223" y="631119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27342"/>
            <a:ext cx="2057400" cy="499882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6594955" y="443228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80762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6363223" y="593541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1665960" y="1274811"/>
            <a:ext cx="5937337" cy="12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5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80762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6363223" y="593541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56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80762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6363223" y="593541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0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3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93079" cy="816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277655"/>
            <a:ext cx="5111750" cy="48485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277656"/>
            <a:ext cx="3008313" cy="48485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6275541" y="443229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274213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37260" r="2994" b="39726"/>
          <a:stretch/>
        </p:blipFill>
        <p:spPr>
          <a:xfrm>
            <a:off x="4807907" y="4810894"/>
            <a:ext cx="2323577" cy="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B16C-D80C-BE42-816E-E786D5CAB324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A534-AC62-7348-A25B-D9D40EAFA95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723900"/>
            <a:ext cx="7772400" cy="1141434"/>
          </a:xfrm>
        </p:spPr>
        <p:txBody>
          <a:bodyPr>
            <a:normAutofit/>
          </a:bodyPr>
          <a:lstStyle/>
          <a:p>
            <a:r>
              <a:rPr lang="es-ES" b="1" dirty="0"/>
              <a:t>Página Seguros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73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Crear pagina separada para OMERHSA </a:t>
            </a:r>
            <a:r>
              <a:rPr lang="es-ES" sz="2800" dirty="0" smtClean="0"/>
              <a:t>Seguros La </a:t>
            </a:r>
            <a:r>
              <a:rPr lang="es-ES" sz="2800" dirty="0"/>
              <a:t>idea es hacer una </a:t>
            </a:r>
            <a:r>
              <a:rPr lang="es-ES" sz="2800" dirty="0" err="1"/>
              <a:t>landing</a:t>
            </a:r>
            <a:r>
              <a:rPr lang="es-ES" sz="2800" dirty="0"/>
              <a:t> page para que el cliente obtenga información sobre los seguros que ofrece OMERHSA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3997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6565"/>
            <a:ext cx="5780762" cy="1143000"/>
          </a:xfrm>
        </p:spPr>
        <p:txBody>
          <a:bodyPr/>
          <a:lstStyle/>
          <a:p>
            <a:r>
              <a:rPr lang="es-ES" b="1" dirty="0"/>
              <a:t>Estructura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155CF57-5288-E142-8122-24A906611FA3}"/>
              </a:ext>
            </a:extLst>
          </p:cNvPr>
          <p:cNvSpPr/>
          <p:nvPr/>
        </p:nvSpPr>
        <p:spPr>
          <a:xfrm>
            <a:off x="3216925" y="901814"/>
            <a:ext cx="5199961" cy="532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b="1" dirty="0" smtClean="0"/>
              <a:t>Seguro-header.jpg</a:t>
            </a:r>
            <a:endParaRPr lang="es-HN" sz="1200" b="1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1C6584A5-287F-884E-A2EB-9A1454D0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379" y="1167988"/>
            <a:ext cx="3205908" cy="3560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600" dirty="0" err="1"/>
              <a:t>Header</a:t>
            </a:r>
            <a:endParaRPr lang="es-ES" sz="16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CF75CA5F-C24C-1D4D-BBF6-4E74940969D5}"/>
              </a:ext>
            </a:extLst>
          </p:cNvPr>
          <p:cNvSpPr txBox="1">
            <a:spLocks/>
          </p:cNvSpPr>
          <p:nvPr/>
        </p:nvSpPr>
        <p:spPr>
          <a:xfrm>
            <a:off x="-85379" y="1773915"/>
            <a:ext cx="3205908" cy="35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/>
              <a:t>Bloque de texto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8AF09CF-81D3-0B46-B92C-841C8D6DB963}"/>
              </a:ext>
            </a:extLst>
          </p:cNvPr>
          <p:cNvSpPr/>
          <p:nvPr/>
        </p:nvSpPr>
        <p:spPr>
          <a:xfrm>
            <a:off x="3216925" y="1487135"/>
            <a:ext cx="5199961" cy="796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100" dirty="0" smtClean="0"/>
              <a:t>Logo_OMERHSA</a:t>
            </a:r>
          </a:p>
          <a:p>
            <a:pPr algn="ctr"/>
            <a:r>
              <a:rPr lang="es-HN" sz="1100" dirty="0" smtClean="0"/>
              <a:t>Somos </a:t>
            </a:r>
            <a:r>
              <a:rPr lang="es-HN" sz="1100" dirty="0"/>
              <a:t>una empresa de Grupo Flores, correduría lider en el ramo de seguros, supervisada por la Comisión Nacional de Bancos y Seguros a disposición de nuestros clientes y público en general.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71FD03E5-F3BC-7242-9FDC-1927ADDCBC3F}"/>
              </a:ext>
            </a:extLst>
          </p:cNvPr>
          <p:cNvSpPr txBox="1">
            <a:spLocks/>
          </p:cNvSpPr>
          <p:nvPr/>
        </p:nvSpPr>
        <p:spPr>
          <a:xfrm>
            <a:off x="-85379" y="2313740"/>
            <a:ext cx="3205908" cy="620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/>
              <a:t>Bloques informativos expansivos</a:t>
            </a:r>
          </a:p>
          <a:p>
            <a:pPr marL="0" indent="0" algn="r">
              <a:buNone/>
            </a:pPr>
            <a:r>
              <a:rPr lang="es-ES" sz="1600" dirty="0"/>
              <a:t>Al darle clic se expanden y aparecen los siguientes)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3B72F73-636F-F142-A8F0-EF0B9A22A12C}"/>
              </a:ext>
            </a:extLst>
          </p:cNvPr>
          <p:cNvSpPr/>
          <p:nvPr/>
        </p:nvSpPr>
        <p:spPr>
          <a:xfrm>
            <a:off x="3216924" y="2335777"/>
            <a:ext cx="2522863" cy="5728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dirty="0"/>
              <a:t>Seguro de Vehículo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E8552C76-34A9-9C4D-99B9-BA1C5FA3062C}"/>
              </a:ext>
            </a:extLst>
          </p:cNvPr>
          <p:cNvSpPr/>
          <p:nvPr/>
        </p:nvSpPr>
        <p:spPr>
          <a:xfrm>
            <a:off x="5836183" y="2335777"/>
            <a:ext cx="2580704" cy="5728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dirty="0"/>
              <a:t>Seguro de Deuda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C497ED9B-D5DB-8248-A088-4E9AC63DA255}"/>
              </a:ext>
            </a:extLst>
          </p:cNvPr>
          <p:cNvSpPr/>
          <p:nvPr/>
        </p:nvSpPr>
        <p:spPr>
          <a:xfrm>
            <a:off x="3216924" y="2978697"/>
            <a:ext cx="2522863" cy="9730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El seguro de auto te ayuda a proteger tu vehículo, como a ti mismo y a tus pasajeros - contra choques, robo, daños y otros servicios, al igual que a terceros afectados en un accidente.</a:t>
            </a:r>
            <a:endParaRPr lang="es-HN" sz="12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AD3F30E-8E39-9342-9019-35FA9AEBAE95}"/>
              </a:ext>
            </a:extLst>
          </p:cNvPr>
          <p:cNvSpPr/>
          <p:nvPr/>
        </p:nvSpPr>
        <p:spPr>
          <a:xfrm>
            <a:off x="5836183" y="2978697"/>
            <a:ext cx="2580704" cy="973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Seguro de vida diseñado para proteger el monto original de los créditos que otorgan las instituciones financerias. 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48A0A7F1-1E90-3C45-969C-9ECA17CE171D}"/>
              </a:ext>
            </a:extLst>
          </p:cNvPr>
          <p:cNvSpPr txBox="1">
            <a:spLocks/>
          </p:cNvSpPr>
          <p:nvPr/>
        </p:nvSpPr>
        <p:spPr>
          <a:xfrm>
            <a:off x="-85379" y="3095940"/>
            <a:ext cx="3205908" cy="35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/>
              <a:t>Bloque de texto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01418B0B-FEF2-7849-8FB1-3A294582F699}"/>
              </a:ext>
            </a:extLst>
          </p:cNvPr>
          <p:cNvSpPr/>
          <p:nvPr/>
        </p:nvSpPr>
        <p:spPr>
          <a:xfrm>
            <a:off x="3216924" y="4025300"/>
            <a:ext cx="1255924" cy="3450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¿En que consiste?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B9A9B43-2734-9246-9831-7628BA82A241}"/>
              </a:ext>
            </a:extLst>
          </p:cNvPr>
          <p:cNvSpPr/>
          <p:nvPr/>
        </p:nvSpPr>
        <p:spPr>
          <a:xfrm>
            <a:off x="4472847" y="4025300"/>
            <a:ext cx="1255924" cy="3450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Beneficios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85394655-8DE5-B64B-B98F-3BACA3E69D5B}"/>
              </a:ext>
            </a:extLst>
          </p:cNvPr>
          <p:cNvSpPr/>
          <p:nvPr/>
        </p:nvSpPr>
        <p:spPr>
          <a:xfrm>
            <a:off x="3216924" y="4443941"/>
            <a:ext cx="1255924" cy="3450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Coberturas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B916A463-BEF5-154C-A38C-ABAE42665EFE}"/>
              </a:ext>
            </a:extLst>
          </p:cNvPr>
          <p:cNvSpPr/>
          <p:nvPr/>
        </p:nvSpPr>
        <p:spPr>
          <a:xfrm>
            <a:off x="4472847" y="4443941"/>
            <a:ext cx="1255924" cy="3450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Requisitos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E25B06D-B5BB-4145-9529-0D9ACBDB191D}"/>
              </a:ext>
            </a:extLst>
          </p:cNvPr>
          <p:cNvSpPr/>
          <p:nvPr/>
        </p:nvSpPr>
        <p:spPr>
          <a:xfrm>
            <a:off x="5871989" y="4025300"/>
            <a:ext cx="1255924" cy="345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¿En que consiste?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94A49BE9-2CA0-C649-8A3B-7CF780D0A955}"/>
              </a:ext>
            </a:extLst>
          </p:cNvPr>
          <p:cNvSpPr/>
          <p:nvPr/>
        </p:nvSpPr>
        <p:spPr>
          <a:xfrm>
            <a:off x="7127912" y="4025300"/>
            <a:ext cx="1255924" cy="345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Beneficios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B6925374-F580-1D4C-AA0C-399009D64E44}"/>
              </a:ext>
            </a:extLst>
          </p:cNvPr>
          <p:cNvSpPr/>
          <p:nvPr/>
        </p:nvSpPr>
        <p:spPr>
          <a:xfrm>
            <a:off x="5871989" y="4432725"/>
            <a:ext cx="1255924" cy="345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Coberturas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178C662C-DBB7-3F41-8D64-C09805A25455}"/>
              </a:ext>
            </a:extLst>
          </p:cNvPr>
          <p:cNvSpPr/>
          <p:nvPr/>
        </p:nvSpPr>
        <p:spPr>
          <a:xfrm>
            <a:off x="7127912" y="4432725"/>
            <a:ext cx="1255924" cy="345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Requisitos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FDBFE2DF-F4C1-B940-A83C-2D9D38D17FDF}"/>
              </a:ext>
            </a:extLst>
          </p:cNvPr>
          <p:cNvSpPr/>
          <p:nvPr/>
        </p:nvSpPr>
        <p:spPr>
          <a:xfrm>
            <a:off x="3216925" y="5310326"/>
            <a:ext cx="1707615" cy="114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100" dirty="0"/>
              <a:t>Tegucigalpa</a:t>
            </a:r>
          </a:p>
          <a:p>
            <a:pPr algn="ctr"/>
            <a:r>
              <a:rPr lang="es-HN" sz="1100" dirty="0"/>
              <a:t>(Icono Telefono):</a:t>
            </a:r>
          </a:p>
          <a:p>
            <a:pPr algn="ctr"/>
            <a:r>
              <a:rPr lang="es-HN" sz="1100" dirty="0"/>
              <a:t>(504) 2216-4000 / </a:t>
            </a:r>
            <a:br>
              <a:rPr lang="es-HN" sz="1100" dirty="0"/>
            </a:br>
            <a:r>
              <a:rPr lang="es-HN" sz="1100" dirty="0"/>
              <a:t>Ext. 1523, 1525</a:t>
            </a:r>
          </a:p>
          <a:p>
            <a:pPr algn="ctr"/>
            <a:r>
              <a:rPr lang="es-HN" sz="1100" dirty="0"/>
              <a:t>(Icono correo): heflores@floreshn.com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1E064FEE-9022-3C49-BFE0-E47ACF08F4B8}"/>
              </a:ext>
            </a:extLst>
          </p:cNvPr>
          <p:cNvSpPr/>
          <p:nvPr/>
        </p:nvSpPr>
        <p:spPr>
          <a:xfrm>
            <a:off x="4963097" y="5310326"/>
            <a:ext cx="1707615" cy="114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100" dirty="0"/>
              <a:t>San Pedro Sula</a:t>
            </a:r>
          </a:p>
          <a:p>
            <a:pPr algn="ctr"/>
            <a:r>
              <a:rPr lang="es-HN" sz="1100" dirty="0"/>
              <a:t>(Icono Telefono): </a:t>
            </a:r>
          </a:p>
          <a:p>
            <a:pPr algn="ctr"/>
            <a:r>
              <a:rPr lang="es-HN" sz="1100" dirty="0"/>
              <a:t>(504) 2556-7076</a:t>
            </a:r>
          </a:p>
          <a:p>
            <a:pPr algn="ctr"/>
            <a:r>
              <a:rPr lang="es-HN" sz="1100" dirty="0"/>
              <a:t>(Icono correo): omerhsasps@floreshn.com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092A46CF-983B-AF40-BE3C-FF8DEEF86DCB}"/>
              </a:ext>
            </a:extLst>
          </p:cNvPr>
          <p:cNvSpPr/>
          <p:nvPr/>
        </p:nvSpPr>
        <p:spPr>
          <a:xfrm>
            <a:off x="6703762" y="5310326"/>
            <a:ext cx="1707615" cy="114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100" dirty="0"/>
              <a:t>La Ceiba</a:t>
            </a:r>
          </a:p>
          <a:p>
            <a:pPr algn="ctr"/>
            <a:r>
              <a:rPr lang="es-HN" sz="1100" dirty="0"/>
              <a:t>(Icono Telefono):</a:t>
            </a:r>
          </a:p>
          <a:p>
            <a:pPr algn="ctr"/>
            <a:r>
              <a:rPr lang="es-HN" sz="1100" dirty="0"/>
              <a:t>(504) 2442-4140 / </a:t>
            </a:r>
            <a:br>
              <a:rPr lang="es-HN" sz="1100" dirty="0"/>
            </a:br>
            <a:r>
              <a:rPr lang="es-HN" sz="1100" dirty="0"/>
              <a:t>Ext. 3513</a:t>
            </a:r>
          </a:p>
          <a:p>
            <a:pPr algn="ctr"/>
            <a:r>
              <a:rPr lang="es-HN" sz="1100" dirty="0"/>
              <a:t>(Icono correo): corredurialce@floreshn.com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xmlns="" id="{9A347CAC-DDD5-F34F-90A3-BF8BF4D69F46}"/>
              </a:ext>
            </a:extLst>
          </p:cNvPr>
          <p:cNvSpPr txBox="1">
            <a:spLocks/>
          </p:cNvSpPr>
          <p:nvPr/>
        </p:nvSpPr>
        <p:spPr>
          <a:xfrm>
            <a:off x="-85379" y="4109490"/>
            <a:ext cx="3205908" cy="620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/>
              <a:t>Bloques informativos expansivos</a:t>
            </a:r>
          </a:p>
          <a:p>
            <a:pPr marL="0" indent="0" algn="r">
              <a:buNone/>
            </a:pPr>
            <a:r>
              <a:rPr lang="es-ES" sz="1600" dirty="0"/>
              <a:t>Al darle clic se expanden y aparecen los siguientes)</a:t>
            </a: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xmlns="" id="{87A8F0FA-143D-DD43-9904-4D6A1076323B}"/>
              </a:ext>
            </a:extLst>
          </p:cNvPr>
          <p:cNvSpPr txBox="1">
            <a:spLocks/>
          </p:cNvSpPr>
          <p:nvPr/>
        </p:nvSpPr>
        <p:spPr>
          <a:xfrm>
            <a:off x="-85379" y="5482855"/>
            <a:ext cx="3205908" cy="35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/>
              <a:t>Bloque de Contacto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0DDC4CFA-55C6-6C48-826D-E6CF04E3AC8F}"/>
              </a:ext>
            </a:extLst>
          </p:cNvPr>
          <p:cNvSpPr/>
          <p:nvPr/>
        </p:nvSpPr>
        <p:spPr>
          <a:xfrm>
            <a:off x="3216924" y="4884615"/>
            <a:ext cx="2511847" cy="345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Cotice su póliza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50572F8D-7C06-BF4F-B338-E54EC5370873}"/>
              </a:ext>
            </a:extLst>
          </p:cNvPr>
          <p:cNvSpPr/>
          <p:nvPr/>
        </p:nvSpPr>
        <p:spPr>
          <a:xfrm>
            <a:off x="5871989" y="4884615"/>
            <a:ext cx="2511847" cy="345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Cotice su póliza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260F190F-E272-7047-A026-1345B3D92FE0}"/>
              </a:ext>
            </a:extLst>
          </p:cNvPr>
          <p:cNvSpPr/>
          <p:nvPr/>
        </p:nvSpPr>
        <p:spPr>
          <a:xfrm>
            <a:off x="3216924" y="6493078"/>
            <a:ext cx="5177929" cy="345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Cotice su póliza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xmlns="" id="{D3C56F66-BE10-654E-9C16-3364460EEA33}"/>
              </a:ext>
            </a:extLst>
          </p:cNvPr>
          <p:cNvSpPr txBox="1">
            <a:spLocks/>
          </p:cNvSpPr>
          <p:nvPr/>
        </p:nvSpPr>
        <p:spPr>
          <a:xfrm>
            <a:off x="143219" y="4880671"/>
            <a:ext cx="2977310" cy="620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100" dirty="0"/>
              <a:t>CTA redirigido a sitio web actual</a:t>
            </a:r>
          </a:p>
          <a:p>
            <a:pPr marL="0" indent="0" algn="r">
              <a:buNone/>
            </a:pPr>
            <a:r>
              <a:rPr lang="es-ES" sz="1100" dirty="0" err="1"/>
              <a:t>www.negociosonline.net</a:t>
            </a:r>
            <a:r>
              <a:rPr lang="es-ES" sz="1100" dirty="0"/>
              <a:t>/</a:t>
            </a:r>
            <a:r>
              <a:rPr lang="es-ES" sz="1100" dirty="0" err="1"/>
              <a:t>facebookapp</a:t>
            </a:r>
            <a:r>
              <a:rPr lang="es-ES" sz="1100" dirty="0"/>
              <a:t>/</a:t>
            </a:r>
            <a:r>
              <a:rPr lang="es-ES" sz="1100" dirty="0" err="1"/>
              <a:t>omerhsa</a:t>
            </a:r>
            <a:endParaRPr lang="es-ES" sz="1100" dirty="0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xmlns="" id="{19A73B9F-9AF2-5E4A-9EF7-FC4846A5BF89}"/>
              </a:ext>
            </a:extLst>
          </p:cNvPr>
          <p:cNvSpPr txBox="1">
            <a:spLocks/>
          </p:cNvSpPr>
          <p:nvPr/>
        </p:nvSpPr>
        <p:spPr>
          <a:xfrm>
            <a:off x="143219" y="6291843"/>
            <a:ext cx="2977310" cy="620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100" dirty="0"/>
              <a:t>CTA redirigido a sitio web actual</a:t>
            </a:r>
          </a:p>
          <a:p>
            <a:pPr marL="0" indent="0" algn="r">
              <a:buNone/>
            </a:pPr>
            <a:r>
              <a:rPr lang="es-ES" sz="1100" dirty="0" err="1"/>
              <a:t>www.negociosonline.net</a:t>
            </a:r>
            <a:r>
              <a:rPr lang="es-ES" sz="1100" dirty="0"/>
              <a:t>/</a:t>
            </a:r>
            <a:r>
              <a:rPr lang="es-ES" sz="1100" dirty="0" err="1"/>
              <a:t>facebookapp</a:t>
            </a:r>
            <a:r>
              <a:rPr lang="es-ES" sz="1100" dirty="0"/>
              <a:t>/</a:t>
            </a:r>
            <a:r>
              <a:rPr lang="es-ES" sz="1100" dirty="0" err="1"/>
              <a:t>omerhsa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53628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9553"/>
            <a:ext cx="5780762" cy="864949"/>
          </a:xfrm>
        </p:spPr>
        <p:txBody>
          <a:bodyPr/>
          <a:lstStyle/>
          <a:p>
            <a:r>
              <a:rPr lang="es-ES" b="1" dirty="0"/>
              <a:t>Referencia Gráfica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5ECA185-43A6-5940-A84D-BD36B5EE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74" y="1002533"/>
            <a:ext cx="2584924" cy="564614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CBBDE5B2-3494-4B4A-85BD-0159DD5D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742" y="1462158"/>
            <a:ext cx="3178440" cy="48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3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Seguros de Vehículo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3B72F73-636F-F142-A8F0-EF0B9A22A12C}"/>
              </a:ext>
            </a:extLst>
          </p:cNvPr>
          <p:cNvSpPr/>
          <p:nvPr/>
        </p:nvSpPr>
        <p:spPr>
          <a:xfrm>
            <a:off x="1366090" y="1251341"/>
            <a:ext cx="6499954" cy="3325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dirty="0"/>
              <a:t>Seguro de Vehículo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01418B0B-FEF2-7849-8FB1-3A294582F699}"/>
              </a:ext>
            </a:extLst>
          </p:cNvPr>
          <p:cNvSpPr/>
          <p:nvPr/>
        </p:nvSpPr>
        <p:spPr>
          <a:xfrm>
            <a:off x="1329868" y="1583935"/>
            <a:ext cx="3272010" cy="18190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 smtClean="0"/>
              <a:t>¿En que consiste?</a:t>
            </a:r>
            <a:endParaRPr lang="es-HN" sz="1200" dirty="0" smtClean="0"/>
          </a:p>
          <a:p>
            <a:pPr algn="ctr"/>
            <a:r>
              <a:rPr lang="es-HN" sz="1200" dirty="0" smtClean="0"/>
              <a:t>Un </a:t>
            </a:r>
            <a:r>
              <a:rPr lang="es-HN" sz="1200" dirty="0"/>
              <a:t>seguro automotriz consiste en proteger tu vehículo ya sea en Honduras o en el extranjero, de las siguientes situaciones: daños materiales a tu vehículo, daños ocasionados a terceros, responsabilidad civil, robos (total o de accesorios), perjuicios causados por actos maliciosos o fenómenos naturales entre otros dependiendo del tipo de seguro que contrates.</a:t>
            </a:r>
            <a:endParaRPr lang="es-HN" sz="12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B9A9B43-2734-9246-9831-7628BA82A241}"/>
              </a:ext>
            </a:extLst>
          </p:cNvPr>
          <p:cNvSpPr/>
          <p:nvPr/>
        </p:nvSpPr>
        <p:spPr>
          <a:xfrm>
            <a:off x="4594034" y="1595255"/>
            <a:ext cx="3272010" cy="27321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Beneficios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Reparación del vehículo en el taller de la agencia durante la vigencia del contrato de seguro *restriciones aplican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0% de deducible en caso que el asegurado no sea culpable del accidente (según requisitos en la póliza).</a:t>
            </a:r>
          </a:p>
          <a:p>
            <a:pPr algn="ctr"/>
            <a:r>
              <a:rPr lang="es-HN" sz="1200" dirty="0"/>
              <a:t>3. Cobertura de mayoría (65 a 75 años) y minoría de edad (18 a 21 años) gratuita, previo reporte.</a:t>
            </a:r>
          </a:p>
          <a:p>
            <a:pPr algn="ctr"/>
            <a:r>
              <a:rPr lang="es-HN" sz="1200" dirty="0"/>
              <a:t>4.  Se cubrirán los daños ocasionados por piedras, proyectiles y/o objetos lanzados al vehículo asegurado, por personas u otro vehículo, así como los daños causados por el desprendimiento de objetos 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85394655-8DE5-B64B-B98F-3BACA3E69D5B}"/>
              </a:ext>
            </a:extLst>
          </p:cNvPr>
          <p:cNvSpPr/>
          <p:nvPr/>
        </p:nvSpPr>
        <p:spPr>
          <a:xfrm>
            <a:off x="4594034" y="4371846"/>
            <a:ext cx="3272010" cy="1522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Coberturas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Colisión, vuelcos y accidentes.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Incendio, autoincendiado, huelgas y alboroto populares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Rotura de cristales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Cobertura por muerte accidental e incapacidad permanente.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Gastos medicos para ocupantes de vehículo.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B916A463-BEF5-154C-A38C-ABAE42665EFE}"/>
              </a:ext>
            </a:extLst>
          </p:cNvPr>
          <p:cNvSpPr/>
          <p:nvPr/>
        </p:nvSpPr>
        <p:spPr>
          <a:xfrm>
            <a:off x="1322024" y="3402957"/>
            <a:ext cx="3272010" cy="2913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Requisitos</a:t>
            </a:r>
          </a:p>
          <a:p>
            <a:pPr marL="228600" indent="-228600" algn="ctr">
              <a:buAutoNum type="arabicPeriod"/>
            </a:pPr>
            <a:r>
              <a:rPr lang="es-HN" sz="1200" dirty="0"/>
              <a:t>Vehiculos Nuevos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es-HN" sz="1200" dirty="0"/>
              <a:t>Fotocopia de la factura de compra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es-HN" sz="1200" dirty="0"/>
              <a:t>Identidad y RTN de la persona asegurando el vehículo.</a:t>
            </a:r>
          </a:p>
          <a:p>
            <a:pPr algn="ctr"/>
            <a:r>
              <a:rPr lang="es-HN" sz="1200" dirty="0"/>
              <a:t>2. Vehículos usados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HN" sz="1200" dirty="0"/>
              <a:t>Avalúo de Gibson detallando las características del vehículo y valor sugerido para asegurar.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HN" sz="1200" dirty="0"/>
              <a:t>Boleta de circulación vigente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HN" sz="1200" dirty="0"/>
              <a:t>Historial de traspasos de propiedad y auténticas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HN" sz="1200" dirty="0"/>
              <a:t>Identidad y RTN de la persona que esta asegurando el vehículo.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HN" sz="1200" dirty="0"/>
              <a:t>Para vehículos importados se solicitará fotocopia de la póliza de importación y título</a:t>
            </a:r>
            <a:r>
              <a:rPr lang="es-HN" sz="1200" dirty="0" smtClean="0"/>
              <a:t>.</a:t>
            </a:r>
            <a:endParaRPr lang="es-HN" sz="12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D8FB5AF8-355F-884D-B4B6-F268066C22EA}"/>
              </a:ext>
            </a:extLst>
          </p:cNvPr>
          <p:cNvSpPr/>
          <p:nvPr/>
        </p:nvSpPr>
        <p:spPr>
          <a:xfrm>
            <a:off x="1322024" y="6331967"/>
            <a:ext cx="6521986" cy="345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Cotice su póliza</a:t>
            </a:r>
          </a:p>
        </p:txBody>
      </p:sp>
    </p:spTree>
    <p:extLst>
      <p:ext uri="{BB962C8B-B14F-4D97-AF65-F5344CB8AC3E}">
        <p14:creationId xmlns:p14="http://schemas.microsoft.com/office/powerpoint/2010/main" val="47514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Seguros de Deuda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3B72F73-636F-F142-A8F0-EF0B9A22A12C}"/>
              </a:ext>
            </a:extLst>
          </p:cNvPr>
          <p:cNvSpPr/>
          <p:nvPr/>
        </p:nvSpPr>
        <p:spPr>
          <a:xfrm>
            <a:off x="1366090" y="1164250"/>
            <a:ext cx="6499954" cy="5728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dirty="0"/>
              <a:t>Seguro de Deuda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01418B0B-FEF2-7849-8FB1-3A294582F699}"/>
              </a:ext>
            </a:extLst>
          </p:cNvPr>
          <p:cNvSpPr/>
          <p:nvPr/>
        </p:nvSpPr>
        <p:spPr>
          <a:xfrm>
            <a:off x="349366" y="1884289"/>
            <a:ext cx="4175393" cy="2070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¿En que consiste?</a:t>
            </a:r>
          </a:p>
          <a:p>
            <a:pPr algn="ctr"/>
            <a:r>
              <a:rPr lang="es-HN" sz="1200" dirty="0"/>
              <a:t>Seguro de vida diseñado para proteger el monto original de los créditos que otorgan las instituciones financerias. </a:t>
            </a:r>
          </a:p>
          <a:p>
            <a:pPr algn="ctr"/>
            <a:endParaRPr lang="es-HN" sz="12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B9A9B43-2734-9246-9831-7628BA82A241}"/>
              </a:ext>
            </a:extLst>
          </p:cNvPr>
          <p:cNvSpPr/>
          <p:nvPr/>
        </p:nvSpPr>
        <p:spPr>
          <a:xfrm>
            <a:off x="4616067" y="1884289"/>
            <a:ext cx="4175393" cy="2070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Beneficios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Protege a los beneficiarios designados, pagándoles la diferencia entre el monto original del crédito y el saldo de deuda a la fecha de fallecimiento del prestatario asegurado.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Bajo condición especial puedes cubrir la muerte a consecuencia de enfermedades preexistentes.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Recuperas ácilmente el monto del crédito otorgado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Libera a los avales o familiares ante compromiso de pago del crédito.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HN" sz="1200" dirty="0"/>
              <a:t>Trámite fácil y expedito de contratación y pago de reclamos.</a:t>
            </a:r>
          </a:p>
          <a:p>
            <a:pPr algn="ctr"/>
            <a:endParaRPr lang="es-HN" sz="12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85394655-8DE5-B64B-B98F-3BACA3E69D5B}"/>
              </a:ext>
            </a:extLst>
          </p:cNvPr>
          <p:cNvSpPr/>
          <p:nvPr/>
        </p:nvSpPr>
        <p:spPr>
          <a:xfrm>
            <a:off x="349365" y="4102217"/>
            <a:ext cx="4175393" cy="19350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Coberturas</a:t>
            </a:r>
          </a:p>
          <a:p>
            <a:pPr algn="ctr"/>
            <a:r>
              <a:rPr lang="es-HN" sz="1200" dirty="0"/>
              <a:t>1. Muerte por Cualquier Causa:</a:t>
            </a:r>
          </a:p>
          <a:p>
            <a:pPr algn="ctr"/>
            <a:r>
              <a:rPr lang="es-HN" sz="1200" dirty="0"/>
              <a:t>Al fallecer el Asegurado, se indemnizará al contratante, el saldo de la deuda, la diferencia entre el monto original del crédito y el saldo pagado al contratante, se pagará a los beneficiarios designados.</a:t>
            </a:r>
          </a:p>
          <a:p>
            <a:pPr algn="ctr"/>
            <a:r>
              <a:rPr lang="es-HN" sz="1200" dirty="0"/>
              <a:t>2. Incapacidad Total y Permanente: Si el Asegurado se incapacita total y permanentemente a consecuencia de accidente o enfermedad, se indemnizará el saldo de la deuda al Contratante del Seguro, entre el monto original del crédito y el saldo.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B916A463-BEF5-154C-A38C-ABAE42665EFE}"/>
              </a:ext>
            </a:extLst>
          </p:cNvPr>
          <p:cNvSpPr/>
          <p:nvPr/>
        </p:nvSpPr>
        <p:spPr>
          <a:xfrm>
            <a:off x="4616067" y="4102217"/>
            <a:ext cx="4175393" cy="1420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b="1" dirty="0"/>
              <a:t>Requisitos</a:t>
            </a:r>
          </a:p>
          <a:p>
            <a:pPr marL="228600" indent="-228600" algn="ctr">
              <a:buAutoNum type="arabicPeriod"/>
            </a:pPr>
            <a:r>
              <a:rPr lang="es-HN" sz="1200" dirty="0"/>
              <a:t>Edad mínima ingreso de 18 años.</a:t>
            </a:r>
          </a:p>
          <a:p>
            <a:pPr marL="228600" indent="-228600" algn="ctr">
              <a:buAutoNum type="arabicPeriod"/>
            </a:pPr>
            <a:r>
              <a:rPr lang="es-HN" sz="1200" dirty="0"/>
              <a:t>Edad máxima hasta 70 años.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665FF68-7879-A444-A70B-B881F6C2D8E7}"/>
              </a:ext>
            </a:extLst>
          </p:cNvPr>
          <p:cNvSpPr/>
          <p:nvPr/>
        </p:nvSpPr>
        <p:spPr>
          <a:xfrm>
            <a:off x="1322024" y="6184405"/>
            <a:ext cx="6521986" cy="345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200" dirty="0"/>
              <a:t>Cotice su póliza</a:t>
            </a:r>
          </a:p>
        </p:txBody>
      </p:sp>
    </p:spTree>
    <p:extLst>
      <p:ext uri="{BB962C8B-B14F-4D97-AF65-F5344CB8AC3E}">
        <p14:creationId xmlns:p14="http://schemas.microsoft.com/office/powerpoint/2010/main" val="541615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17676</TotalTime>
  <Words>762</Words>
  <Application>Microsoft Macintosh PowerPoint</Application>
  <PresentationFormat>Presentación en pantalla (4:3)</PresentationFormat>
  <Paragraphs>91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Página Seguros</vt:lpstr>
      <vt:lpstr>Objetivo</vt:lpstr>
      <vt:lpstr>Estructura</vt:lpstr>
      <vt:lpstr>Referencia Gráfica </vt:lpstr>
      <vt:lpstr>Seguros de Vehículo</vt:lpstr>
      <vt:lpstr>Seguros de Deuda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Oficial de Marketing Digital</dc:title>
  <dc:creator>Usuario de Microsoft Office</dc:creator>
  <cp:lastModifiedBy>Miguel Chavez</cp:lastModifiedBy>
  <cp:revision>176</cp:revision>
  <dcterms:created xsi:type="dcterms:W3CDTF">2016-11-07T21:58:40Z</dcterms:created>
  <dcterms:modified xsi:type="dcterms:W3CDTF">2019-10-08T16:42:57Z</dcterms:modified>
</cp:coreProperties>
</file>